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8" r:id="rId6"/>
    <p:sldId id="269" r:id="rId7"/>
    <p:sldId id="263" r:id="rId8"/>
    <p:sldId id="261" r:id="rId9"/>
    <p:sldId id="262" r:id="rId10"/>
    <p:sldId id="264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on. Chris" initials="LC" lastIdx="1" clrIdx="0">
    <p:extLst>
      <p:ext uri="{19B8F6BF-5375-455C-9EA6-DF929625EA0E}">
        <p15:presenceInfo xmlns:p15="http://schemas.microsoft.com/office/powerpoint/2012/main" userId="S-1-5-21-28854893-1655970943-1084424799-62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777" y="92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1T10:37:37.873" idx="1">
    <p:pos x="5027" y="1393"/>
    <p:text>I think all the bin sizes are good, but should we only show the 4, and 8 yard sizes and maybe another slide showing a 2 yard bin collected 2x/week OR 3 yard bin collected more than 1x/week also makes it mandatoary to participate?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BEC368-E1D5-48A4-954E-013ABDD5149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6B379AE-EC65-4F78-AB0C-CB84ACC5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0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FE83-8432-455B-AF2B-8460FB1020A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20DC-E5EF-4762-9E21-E7E635F6F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swa.saccounty.net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calrecycle.ca.gov/Recycle/Commercial/Organic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uttone@saccounty.net" TargetMode="External"/><Relationship Id="rId5" Type="http://schemas.openxmlformats.org/officeDocument/2006/relationships/hyperlink" Target="mailto:kochiembat@saccounty.net" TargetMode="External"/><Relationship Id="rId4" Type="http://schemas.openxmlformats.org/officeDocument/2006/relationships/hyperlink" Target="mailto:zimmermans@saccounty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52400" y="1295400"/>
            <a:ext cx="8747355" cy="4495805"/>
            <a:chOff x="1259" y="-450"/>
            <a:chExt cx="13111" cy="643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-450"/>
              <a:ext cx="11106" cy="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361" y="1803"/>
              <a:ext cx="903" cy="1260"/>
              <a:chOff x="2361" y="1803"/>
              <a:chExt cx="903" cy="1260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2361" y="1803"/>
                <a:ext cx="903" cy="1260"/>
              </a:xfrm>
              <a:custGeom>
                <a:avLst/>
                <a:gdLst>
                  <a:gd name="T0" fmla="+- 0 2405 1653"/>
                  <a:gd name="T1" fmla="*/ T0 w 903"/>
                  <a:gd name="T2" fmla="+- 0 1788 1788"/>
                  <a:gd name="T3" fmla="*/ 1788 h 1260"/>
                  <a:gd name="T4" fmla="+- 0 1788 1653"/>
                  <a:gd name="T5" fmla="*/ T4 w 903"/>
                  <a:gd name="T6" fmla="+- 0 1788 1788"/>
                  <a:gd name="T7" fmla="*/ 1788 h 1260"/>
                  <a:gd name="T8" fmla="+- 0 1725 1653"/>
                  <a:gd name="T9" fmla="*/ T8 w 903"/>
                  <a:gd name="T10" fmla="+- 0 1809 1788"/>
                  <a:gd name="T11" fmla="*/ 1809 h 1260"/>
                  <a:gd name="T12" fmla="+- 0 1678 1653"/>
                  <a:gd name="T13" fmla="*/ T12 w 903"/>
                  <a:gd name="T14" fmla="+- 0 1854 1788"/>
                  <a:gd name="T15" fmla="*/ 1854 h 1260"/>
                  <a:gd name="T16" fmla="+- 0 1654 1653"/>
                  <a:gd name="T17" fmla="*/ T16 w 903"/>
                  <a:gd name="T18" fmla="+- 0 1915 1788"/>
                  <a:gd name="T19" fmla="*/ 1915 h 1260"/>
                  <a:gd name="T20" fmla="+- 0 1653 1653"/>
                  <a:gd name="T21" fmla="*/ T20 w 903"/>
                  <a:gd name="T22" fmla="+- 0 1938 1788"/>
                  <a:gd name="T23" fmla="*/ 1938 h 1260"/>
                  <a:gd name="T24" fmla="+- 0 1653 1653"/>
                  <a:gd name="T25" fmla="*/ T24 w 903"/>
                  <a:gd name="T26" fmla="+- 0 2912 1788"/>
                  <a:gd name="T27" fmla="*/ 2912 h 1260"/>
                  <a:gd name="T28" fmla="+- 0 1674 1653"/>
                  <a:gd name="T29" fmla="*/ T28 w 903"/>
                  <a:gd name="T30" fmla="+- 0 2975 1788"/>
                  <a:gd name="T31" fmla="*/ 2975 h 1260"/>
                  <a:gd name="T32" fmla="+- 0 1719 1653"/>
                  <a:gd name="T33" fmla="*/ T32 w 903"/>
                  <a:gd name="T34" fmla="+- 0 3022 1788"/>
                  <a:gd name="T35" fmla="*/ 3022 h 1260"/>
                  <a:gd name="T36" fmla="+- 0 1780 1653"/>
                  <a:gd name="T37" fmla="*/ T36 w 903"/>
                  <a:gd name="T38" fmla="+- 0 3046 1788"/>
                  <a:gd name="T39" fmla="*/ 3046 h 1260"/>
                  <a:gd name="T40" fmla="+- 0 1803 1653"/>
                  <a:gd name="T41" fmla="*/ T40 w 903"/>
                  <a:gd name="T42" fmla="+- 0 3048 1788"/>
                  <a:gd name="T43" fmla="*/ 3048 h 1260"/>
                  <a:gd name="T44" fmla="+- 0 2419 1653"/>
                  <a:gd name="T45" fmla="*/ T44 w 903"/>
                  <a:gd name="T46" fmla="+- 0 3047 1788"/>
                  <a:gd name="T47" fmla="*/ 3047 h 1260"/>
                  <a:gd name="T48" fmla="+- 0 2482 1653"/>
                  <a:gd name="T49" fmla="*/ T48 w 903"/>
                  <a:gd name="T50" fmla="+- 0 3026 1788"/>
                  <a:gd name="T51" fmla="*/ 3026 h 1260"/>
                  <a:gd name="T52" fmla="+- 0 2529 1653"/>
                  <a:gd name="T53" fmla="*/ T52 w 903"/>
                  <a:gd name="T54" fmla="+- 0 2981 1788"/>
                  <a:gd name="T55" fmla="*/ 2981 h 1260"/>
                  <a:gd name="T56" fmla="+- 0 2553 1653"/>
                  <a:gd name="T57" fmla="*/ T56 w 903"/>
                  <a:gd name="T58" fmla="+- 0 2920 1788"/>
                  <a:gd name="T59" fmla="*/ 2920 h 1260"/>
                  <a:gd name="T60" fmla="+- 0 2555 1653"/>
                  <a:gd name="T61" fmla="*/ T60 w 903"/>
                  <a:gd name="T62" fmla="+- 0 2897 1788"/>
                  <a:gd name="T63" fmla="*/ 2897 h 1260"/>
                  <a:gd name="T64" fmla="+- 0 2554 1653"/>
                  <a:gd name="T65" fmla="*/ T64 w 903"/>
                  <a:gd name="T66" fmla="+- 0 1923 1788"/>
                  <a:gd name="T67" fmla="*/ 1923 h 1260"/>
                  <a:gd name="T68" fmla="+- 0 2533 1653"/>
                  <a:gd name="T69" fmla="*/ T68 w 903"/>
                  <a:gd name="T70" fmla="+- 0 1860 1788"/>
                  <a:gd name="T71" fmla="*/ 1860 h 1260"/>
                  <a:gd name="T72" fmla="+- 0 2489 1653"/>
                  <a:gd name="T73" fmla="*/ T72 w 903"/>
                  <a:gd name="T74" fmla="+- 0 1813 1788"/>
                  <a:gd name="T75" fmla="*/ 1813 h 1260"/>
                  <a:gd name="T76" fmla="+- 0 2428 1653"/>
                  <a:gd name="T77" fmla="*/ T76 w 903"/>
                  <a:gd name="T78" fmla="+- 0 1789 1788"/>
                  <a:gd name="T79" fmla="*/ 1789 h 1260"/>
                  <a:gd name="T80" fmla="+- 0 2405 1653"/>
                  <a:gd name="T81" fmla="*/ T80 w 903"/>
                  <a:gd name="T82" fmla="+- 0 1788 1788"/>
                  <a:gd name="T83" fmla="*/ 1788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03" h="1260">
                    <a:moveTo>
                      <a:pt x="752" y="0"/>
                    </a:moveTo>
                    <a:lnTo>
                      <a:pt x="135" y="0"/>
                    </a:lnTo>
                    <a:lnTo>
                      <a:pt x="72" y="21"/>
                    </a:lnTo>
                    <a:lnTo>
                      <a:pt x="25" y="66"/>
                    </a:lnTo>
                    <a:lnTo>
                      <a:pt x="1" y="127"/>
                    </a:lnTo>
                    <a:lnTo>
                      <a:pt x="0" y="150"/>
                    </a:lnTo>
                    <a:lnTo>
                      <a:pt x="0" y="1124"/>
                    </a:lnTo>
                    <a:lnTo>
                      <a:pt x="21" y="1187"/>
                    </a:lnTo>
                    <a:lnTo>
                      <a:pt x="66" y="1234"/>
                    </a:lnTo>
                    <a:lnTo>
                      <a:pt x="127" y="1258"/>
                    </a:lnTo>
                    <a:lnTo>
                      <a:pt x="150" y="1260"/>
                    </a:lnTo>
                    <a:lnTo>
                      <a:pt x="766" y="1259"/>
                    </a:lnTo>
                    <a:lnTo>
                      <a:pt x="829" y="1238"/>
                    </a:lnTo>
                    <a:lnTo>
                      <a:pt x="876" y="1193"/>
                    </a:lnTo>
                    <a:lnTo>
                      <a:pt x="900" y="1132"/>
                    </a:lnTo>
                    <a:lnTo>
                      <a:pt x="902" y="1109"/>
                    </a:lnTo>
                    <a:lnTo>
                      <a:pt x="901" y="135"/>
                    </a:lnTo>
                    <a:lnTo>
                      <a:pt x="880" y="72"/>
                    </a:lnTo>
                    <a:lnTo>
                      <a:pt x="836" y="25"/>
                    </a:lnTo>
                    <a:lnTo>
                      <a:pt x="775" y="1"/>
                    </a:lnTo>
                    <a:lnTo>
                      <a:pt x="752" y="0"/>
                    </a:lnTo>
                  </a:path>
                </a:pathLst>
              </a:custGeom>
              <a:solidFill>
                <a:srgbClr val="FD75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1259" y="1803"/>
              <a:ext cx="903" cy="1260"/>
              <a:chOff x="1259" y="1803"/>
              <a:chExt cx="903" cy="1260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259" y="1803"/>
                <a:ext cx="903" cy="1260"/>
              </a:xfrm>
              <a:custGeom>
                <a:avLst/>
                <a:gdLst>
                  <a:gd name="T0" fmla="+- 0 1352 600"/>
                  <a:gd name="T1" fmla="*/ T0 w 903"/>
                  <a:gd name="T2" fmla="+- 0 1788 1788"/>
                  <a:gd name="T3" fmla="*/ 1788 h 1260"/>
                  <a:gd name="T4" fmla="+- 0 736 600"/>
                  <a:gd name="T5" fmla="*/ T4 w 903"/>
                  <a:gd name="T6" fmla="+- 0 1788 1788"/>
                  <a:gd name="T7" fmla="*/ 1788 h 1260"/>
                  <a:gd name="T8" fmla="+- 0 673 600"/>
                  <a:gd name="T9" fmla="*/ T8 w 903"/>
                  <a:gd name="T10" fmla="+- 0 1809 1788"/>
                  <a:gd name="T11" fmla="*/ 1809 h 1260"/>
                  <a:gd name="T12" fmla="+- 0 626 600"/>
                  <a:gd name="T13" fmla="*/ T12 w 903"/>
                  <a:gd name="T14" fmla="+- 0 1854 1788"/>
                  <a:gd name="T15" fmla="*/ 1854 h 1260"/>
                  <a:gd name="T16" fmla="+- 0 602 600"/>
                  <a:gd name="T17" fmla="*/ T16 w 903"/>
                  <a:gd name="T18" fmla="+- 0 1915 1788"/>
                  <a:gd name="T19" fmla="*/ 1915 h 1260"/>
                  <a:gd name="T20" fmla="+- 0 600 600"/>
                  <a:gd name="T21" fmla="*/ T20 w 903"/>
                  <a:gd name="T22" fmla="+- 0 1938 1788"/>
                  <a:gd name="T23" fmla="*/ 1938 h 1260"/>
                  <a:gd name="T24" fmla="+- 0 601 600"/>
                  <a:gd name="T25" fmla="*/ T24 w 903"/>
                  <a:gd name="T26" fmla="+- 0 2912 1788"/>
                  <a:gd name="T27" fmla="*/ 2912 h 1260"/>
                  <a:gd name="T28" fmla="+- 0 622 600"/>
                  <a:gd name="T29" fmla="*/ T28 w 903"/>
                  <a:gd name="T30" fmla="+- 0 2975 1788"/>
                  <a:gd name="T31" fmla="*/ 2975 h 1260"/>
                  <a:gd name="T32" fmla="+- 0 666 600"/>
                  <a:gd name="T33" fmla="*/ T32 w 903"/>
                  <a:gd name="T34" fmla="+- 0 3022 1788"/>
                  <a:gd name="T35" fmla="*/ 3022 h 1260"/>
                  <a:gd name="T36" fmla="+- 0 727 600"/>
                  <a:gd name="T37" fmla="*/ T36 w 903"/>
                  <a:gd name="T38" fmla="+- 0 3046 1788"/>
                  <a:gd name="T39" fmla="*/ 3046 h 1260"/>
                  <a:gd name="T40" fmla="+- 0 750 600"/>
                  <a:gd name="T41" fmla="*/ T40 w 903"/>
                  <a:gd name="T42" fmla="+- 0 3048 1788"/>
                  <a:gd name="T43" fmla="*/ 3048 h 1260"/>
                  <a:gd name="T44" fmla="+- 0 1367 600"/>
                  <a:gd name="T45" fmla="*/ T44 w 903"/>
                  <a:gd name="T46" fmla="+- 0 3047 1788"/>
                  <a:gd name="T47" fmla="*/ 3047 h 1260"/>
                  <a:gd name="T48" fmla="+- 0 1430 600"/>
                  <a:gd name="T49" fmla="*/ T48 w 903"/>
                  <a:gd name="T50" fmla="+- 0 3026 1788"/>
                  <a:gd name="T51" fmla="*/ 3026 h 1260"/>
                  <a:gd name="T52" fmla="+- 0 1477 600"/>
                  <a:gd name="T53" fmla="*/ T52 w 903"/>
                  <a:gd name="T54" fmla="+- 0 2981 1788"/>
                  <a:gd name="T55" fmla="*/ 2981 h 1260"/>
                  <a:gd name="T56" fmla="+- 0 1501 600"/>
                  <a:gd name="T57" fmla="*/ T56 w 903"/>
                  <a:gd name="T58" fmla="+- 0 2920 1788"/>
                  <a:gd name="T59" fmla="*/ 2920 h 1260"/>
                  <a:gd name="T60" fmla="+- 0 1503 600"/>
                  <a:gd name="T61" fmla="*/ T60 w 903"/>
                  <a:gd name="T62" fmla="+- 0 2897 1788"/>
                  <a:gd name="T63" fmla="*/ 2897 h 1260"/>
                  <a:gd name="T64" fmla="+- 0 1502 600"/>
                  <a:gd name="T65" fmla="*/ T64 w 903"/>
                  <a:gd name="T66" fmla="+- 0 1923 1788"/>
                  <a:gd name="T67" fmla="*/ 1923 h 1260"/>
                  <a:gd name="T68" fmla="+- 0 1481 600"/>
                  <a:gd name="T69" fmla="*/ T68 w 903"/>
                  <a:gd name="T70" fmla="+- 0 1860 1788"/>
                  <a:gd name="T71" fmla="*/ 1860 h 1260"/>
                  <a:gd name="T72" fmla="+- 0 1436 600"/>
                  <a:gd name="T73" fmla="*/ T72 w 903"/>
                  <a:gd name="T74" fmla="+- 0 1813 1788"/>
                  <a:gd name="T75" fmla="*/ 1813 h 1260"/>
                  <a:gd name="T76" fmla="+- 0 1375 600"/>
                  <a:gd name="T77" fmla="*/ T76 w 903"/>
                  <a:gd name="T78" fmla="+- 0 1789 1788"/>
                  <a:gd name="T79" fmla="*/ 1789 h 1260"/>
                  <a:gd name="T80" fmla="+- 0 1352 600"/>
                  <a:gd name="T81" fmla="*/ T80 w 903"/>
                  <a:gd name="T82" fmla="+- 0 1788 1788"/>
                  <a:gd name="T83" fmla="*/ 1788 h 12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03" h="1260">
                    <a:moveTo>
                      <a:pt x="752" y="0"/>
                    </a:moveTo>
                    <a:lnTo>
                      <a:pt x="136" y="0"/>
                    </a:lnTo>
                    <a:lnTo>
                      <a:pt x="73" y="21"/>
                    </a:lnTo>
                    <a:lnTo>
                      <a:pt x="26" y="66"/>
                    </a:lnTo>
                    <a:lnTo>
                      <a:pt x="2" y="127"/>
                    </a:lnTo>
                    <a:lnTo>
                      <a:pt x="0" y="150"/>
                    </a:lnTo>
                    <a:lnTo>
                      <a:pt x="1" y="1124"/>
                    </a:lnTo>
                    <a:lnTo>
                      <a:pt x="22" y="1187"/>
                    </a:lnTo>
                    <a:lnTo>
                      <a:pt x="66" y="1234"/>
                    </a:lnTo>
                    <a:lnTo>
                      <a:pt x="127" y="1258"/>
                    </a:lnTo>
                    <a:lnTo>
                      <a:pt x="150" y="1260"/>
                    </a:lnTo>
                    <a:lnTo>
                      <a:pt x="767" y="1259"/>
                    </a:lnTo>
                    <a:lnTo>
                      <a:pt x="830" y="1238"/>
                    </a:lnTo>
                    <a:lnTo>
                      <a:pt x="877" y="1193"/>
                    </a:lnTo>
                    <a:lnTo>
                      <a:pt x="901" y="1132"/>
                    </a:lnTo>
                    <a:lnTo>
                      <a:pt x="903" y="1109"/>
                    </a:lnTo>
                    <a:lnTo>
                      <a:pt x="902" y="135"/>
                    </a:lnTo>
                    <a:lnTo>
                      <a:pt x="881" y="72"/>
                    </a:lnTo>
                    <a:lnTo>
                      <a:pt x="836" y="25"/>
                    </a:lnTo>
                    <a:lnTo>
                      <a:pt x="775" y="1"/>
                    </a:lnTo>
                    <a:lnTo>
                      <a:pt x="752" y="0"/>
                    </a:lnTo>
                  </a:path>
                </a:pathLst>
              </a:custGeom>
              <a:solidFill>
                <a:srgbClr val="FBB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28156" y="1295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nstantia" panose="02030602050306030303" pitchFamily="18" charset="0"/>
              </a:rPr>
              <a:t>AB 1826 </a:t>
            </a:r>
          </a:p>
          <a:p>
            <a:pPr algn="ctr"/>
            <a:r>
              <a:rPr lang="en-US" sz="3200" b="1" dirty="0" smtClean="0">
                <a:latin typeface="Constantia" panose="02030602050306030303" pitchFamily="18" charset="0"/>
              </a:rPr>
              <a:t>Organics Recycling Law 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4" y="-8798"/>
            <a:ext cx="914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03063"/>
            <a:ext cx="778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California Restaurant Association Meeting</a:t>
            </a:r>
          </a:p>
          <a:p>
            <a:r>
              <a:rPr lang="en-US" sz="2000" smtClean="0"/>
              <a:t>September 19, </a:t>
            </a:r>
            <a:r>
              <a:rPr lang="en-US" sz="2000" dirty="0" smtClean="0"/>
              <a:t>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0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3584"/>
            <a:ext cx="8229600" cy="798669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Questions?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688" y="2209800"/>
            <a:ext cx="80772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b="1" dirty="0" err="1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CalRecycle</a:t>
            </a:r>
            <a:r>
              <a:rPr lang="en-US" b="1" dirty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 Webpage: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dirty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  <a:hlinkClick r:id="rId2"/>
              </a:rPr>
              <a:t>www.calrecycle.ca.gov/Recycle/Commercial/Organics/</a:t>
            </a:r>
            <a:r>
              <a:rPr lang="en-US" sz="2400" dirty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 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b="1" dirty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Sacramento County Solid Waste Authority Webpage: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4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  <a:hlinkClick r:id="rId3"/>
              </a:rPr>
              <a:t>www.swa.saccounty.net</a:t>
            </a:r>
            <a:endParaRPr lang="en-US" sz="2400" dirty="0" smtClean="0">
              <a:solidFill>
                <a:srgbClr val="918655">
                  <a:lumMod val="50000"/>
                </a:srgbClr>
              </a:solidFill>
              <a:latin typeface="Constantia" panose="02030602050306030303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Sharon Zimmerman (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  <a:hlinkClick r:id="rId4"/>
              </a:rPr>
              <a:t>zimmermans@saccounty.net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Terry </a:t>
            </a:r>
            <a:r>
              <a:rPr lang="en-US" sz="2000" dirty="0" err="1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Kociemba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 (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  <a:hlinkClick r:id="rId5"/>
              </a:rPr>
              <a:t>kociembat@saccounty.net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Eric Sutton (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  <a:hlinkClick r:id="rId6"/>
              </a:rPr>
              <a:t>suttone@saccounty.net</a:t>
            </a: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000" dirty="0" smtClean="0">
                <a:solidFill>
                  <a:srgbClr val="918655">
                    <a:lumMod val="50000"/>
                  </a:srgbClr>
                </a:solidFill>
                <a:latin typeface="Constantia" panose="02030602050306030303" pitchFamily="18" charset="0"/>
              </a:rPr>
              <a:t>Or your Health Inspector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2400" dirty="0">
              <a:solidFill>
                <a:srgbClr val="918655">
                  <a:lumMod val="50000"/>
                </a:srgbClr>
              </a:solidFill>
              <a:latin typeface="Trebuchet MS" panose="020B0603020202020204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2400" dirty="0">
              <a:solidFill>
                <a:srgbClr val="918655">
                  <a:lumMod val="50000"/>
                </a:srgbClr>
              </a:solidFill>
              <a:latin typeface="Trebuchet MS" panose="020B0603020202020204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5105400"/>
            <a:ext cx="1828800" cy="157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609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nstantia" panose="02030602050306030303" pitchFamily="18" charset="0"/>
              </a:rPr>
              <a:t>Who Must Comply</a:t>
            </a:r>
            <a:endParaRPr lang="en-US" sz="5400" b="1" dirty="0">
              <a:latin typeface="Constantia" panose="020306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699247"/>
            <a:ext cx="4823329" cy="16312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Per AB1826, Businesses that </a:t>
            </a:r>
          </a:p>
          <a:p>
            <a:r>
              <a:rPr lang="en-US" sz="2000" dirty="0" smtClean="0"/>
              <a:t>• Generate 4 </a:t>
            </a:r>
            <a:r>
              <a:rPr lang="en-US" sz="2000" dirty="0"/>
              <a:t>or more cubic yards of </a:t>
            </a:r>
            <a:r>
              <a:rPr lang="en-US" sz="2000" u="sng" dirty="0" smtClean="0"/>
              <a:t>organic waste</a:t>
            </a:r>
            <a:r>
              <a:rPr lang="en-US" sz="2000" dirty="0" smtClean="0"/>
              <a:t> </a:t>
            </a:r>
            <a:r>
              <a:rPr lang="en-US" sz="2000" dirty="0"/>
              <a:t>per week: </a:t>
            </a:r>
            <a:r>
              <a:rPr lang="en-US" sz="2000" b="1" dirty="0" smtClean="0">
                <a:solidFill>
                  <a:srgbClr val="00B050"/>
                </a:solidFill>
              </a:rPr>
              <a:t>Now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• </a:t>
            </a:r>
            <a:r>
              <a:rPr lang="en-US" sz="2000" dirty="0"/>
              <a:t>Generators of 4 or more cubic yards of </a:t>
            </a:r>
            <a:r>
              <a:rPr lang="en-US" sz="2000" u="sng" dirty="0" smtClean="0"/>
              <a:t>solid waste</a:t>
            </a:r>
            <a:r>
              <a:rPr lang="en-US" sz="2000" dirty="0" smtClean="0"/>
              <a:t> </a:t>
            </a:r>
            <a:r>
              <a:rPr lang="en-US" sz="2000" dirty="0"/>
              <a:t>per week: </a:t>
            </a:r>
            <a:r>
              <a:rPr lang="en-US" sz="2000" b="1" dirty="0">
                <a:solidFill>
                  <a:srgbClr val="00B050"/>
                </a:solidFill>
              </a:rPr>
              <a:t>January 1, 2019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 descr="C:\Users\zimmermans\Desktop\bins_commerci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40854" r="3223" b="-1770"/>
          <a:stretch/>
        </p:blipFill>
        <p:spPr bwMode="auto">
          <a:xfrm>
            <a:off x="4724400" y="4800600"/>
            <a:ext cx="2631736" cy="1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00600"/>
            <a:ext cx="1371600" cy="1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nstantia" panose="02030602050306030303" pitchFamily="18" charset="0"/>
              </a:rPr>
              <a:t>Common Dumpster Sizes</a:t>
            </a:r>
            <a:endParaRPr lang="en-US" sz="4000" dirty="0">
              <a:latin typeface="Constantia" panose="020306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5166"/>
            <a:ext cx="6400800" cy="57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2590800"/>
            <a:ext cx="7010400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Businesses must recycling food </a:t>
            </a:r>
            <a:r>
              <a:rPr lang="en-US" sz="2000" b="1" i="1" dirty="0"/>
              <a:t>waste </a:t>
            </a:r>
            <a:r>
              <a:rPr lang="en-US" sz="2000" b="1" i="1" dirty="0" smtClean="0"/>
              <a:t>by doing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Separate organics &amp; food waste from other waste.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Recycle organics on </a:t>
            </a:r>
            <a:r>
              <a:rPr lang="en-US" sz="2000" dirty="0" smtClean="0"/>
              <a:t>site.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Participate </a:t>
            </a:r>
            <a:r>
              <a:rPr lang="en-US" sz="2000" dirty="0"/>
              <a:t>in an organics/food waste recycling </a:t>
            </a:r>
            <a:r>
              <a:rPr lang="en-US" sz="2000" dirty="0" smtClean="0"/>
              <a:t>service.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 trash haulers have a food recycling service </a:t>
            </a:r>
            <a:r>
              <a:rPr lang="en-US" sz="2000" dirty="0" smtClean="0"/>
              <a:t>available.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07733" y="330736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nstantia" panose="02030602050306030303" pitchFamily="18" charset="0"/>
              </a:rPr>
              <a:t>How To Comply</a:t>
            </a:r>
            <a:endParaRPr lang="en-US" sz="5400" b="1" dirty="0">
              <a:latin typeface="Constantia" panose="02030602050306030303" pitchFamily="18" charset="0"/>
            </a:endParaRPr>
          </a:p>
        </p:txBody>
      </p:sp>
      <p:pic>
        <p:nvPicPr>
          <p:cNvPr id="2050" name="Picture 2" descr="C:\Users\zimmermans\Desktop\bins_commerci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40854" r="3223" b="-1770"/>
          <a:stretch/>
        </p:blipFill>
        <p:spPr bwMode="auto">
          <a:xfrm>
            <a:off x="1676400" y="4902741"/>
            <a:ext cx="2631736" cy="1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80467"/>
            <a:ext cx="1524002" cy="1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Exemptions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646" y="1600201"/>
            <a:ext cx="8229600" cy="20574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dirty="0">
                <a:solidFill>
                  <a:prstClr val="black"/>
                </a:solidFill>
              </a:rPr>
              <a:t>Per Sacramento Solid Waste Authority (SWA) Title IV, Section 4.01.150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Generate less than 4 cu. </a:t>
            </a:r>
            <a:r>
              <a:rPr lang="en-US" sz="1800" dirty="0" smtClean="0">
                <a:solidFill>
                  <a:prstClr val="black"/>
                </a:solidFill>
              </a:rPr>
              <a:t>Yds. </a:t>
            </a:r>
            <a:r>
              <a:rPr lang="en-US" sz="1800" dirty="0">
                <a:solidFill>
                  <a:prstClr val="black"/>
                </a:solidFill>
              </a:rPr>
              <a:t>of trash per week.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Generate less than ½ cu. Yd. of organic waste per week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pPr marL="1200150" lvl="2" indent="-342900"/>
            <a:r>
              <a:rPr lang="en-US" sz="1600" dirty="0" smtClean="0">
                <a:solidFill>
                  <a:prstClr val="black"/>
                </a:solidFill>
              </a:rPr>
              <a:t>One 96 gal. </a:t>
            </a:r>
            <a:r>
              <a:rPr lang="en-US" sz="1600" dirty="0" err="1" smtClean="0">
                <a:solidFill>
                  <a:prstClr val="black"/>
                </a:solidFill>
              </a:rPr>
              <a:t>toter</a:t>
            </a:r>
            <a:r>
              <a:rPr lang="en-US" sz="1600" dirty="0" smtClean="0">
                <a:solidFill>
                  <a:prstClr val="black"/>
                </a:solidFill>
              </a:rPr>
              <a:t> equals ½ cu. yd.</a:t>
            </a:r>
            <a:endParaRPr lang="en-US" sz="16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Space issue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</a:p>
          <a:p>
            <a:pPr marL="1200150" lvl="2" indent="-342900"/>
            <a:r>
              <a:rPr lang="en-US" sz="1600" dirty="0" smtClean="0">
                <a:solidFill>
                  <a:prstClr val="black"/>
                </a:solidFill>
              </a:rPr>
              <a:t>Check with your hauler for available bin sizes – there are lots of different sizes.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" y="4032303"/>
            <a:ext cx="3121041" cy="2340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86" y="4038600"/>
            <a:ext cx="3200400" cy="16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Reducing </a:t>
            </a:r>
            <a:r>
              <a:rPr lang="en-US" sz="4000" dirty="0"/>
              <a:t>Organic Waste Generation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34747"/>
            <a:ext cx="3733800" cy="248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1752600"/>
            <a:ext cx="7543800" cy="19328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You can reduce the amount of organic waste you generate by:</a:t>
            </a: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Donating your unsold, fit for human consumption, food to a food donation facility, or </a:t>
            </a:r>
            <a:r>
              <a:rPr lang="en-US" dirty="0" smtClean="0">
                <a:solidFill>
                  <a:prstClr val="black"/>
                </a:solidFill>
              </a:rPr>
              <a:t>program (AB 1219).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Composting on site.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Contact your local planning department for requirements.</a:t>
            </a:r>
          </a:p>
          <a:p>
            <a:pPr lvl="2">
              <a:spcBef>
                <a:spcPct val="20000"/>
              </a:spcBef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48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3649" y="4800600"/>
            <a:ext cx="7772400" cy="850900"/>
          </a:xfrm>
        </p:spPr>
        <p:txBody>
          <a:bodyPr>
            <a:normAutofit/>
          </a:bodyPr>
          <a:lstStyle/>
          <a:p>
            <a:pPr algn="ctr"/>
            <a:r>
              <a:rPr lang="en-US" sz="2200" b="0" dirty="0" smtClean="0"/>
              <a:t>Contact your hauler for information on food </a:t>
            </a:r>
            <a:r>
              <a:rPr lang="en-US" sz="2200" b="0" dirty="0" err="1" smtClean="0"/>
              <a:t>SCRAp</a:t>
            </a:r>
            <a:r>
              <a:rPr lang="en-US" sz="2200" b="0" dirty="0" smtClean="0"/>
              <a:t>/waste</a:t>
            </a:r>
            <a:r>
              <a:rPr lang="en-US" sz="2200" b="0" dirty="0" smtClean="0">
                <a:solidFill>
                  <a:srgbClr val="FF0000"/>
                </a:solidFill>
              </a:rPr>
              <a:t> </a:t>
            </a:r>
            <a:r>
              <a:rPr lang="en-US" sz="2200" b="0" dirty="0" smtClean="0"/>
              <a:t>bin costs.</a:t>
            </a:r>
            <a:endParaRPr lang="en-US" sz="2200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743649" y="76201"/>
            <a:ext cx="7772400" cy="609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onstantia" panose="02030602050306030303" pitchFamily="18" charset="0"/>
                <a:ea typeface="+mj-ea"/>
                <a:cs typeface="+mj-cs"/>
              </a:rPr>
              <a:t>Typical Food Waste Bin Sizes</a:t>
            </a:r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12" y="909432"/>
            <a:ext cx="6669602" cy="3273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1294257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nstantia" panose="02030602050306030303" pitchFamily="18" charset="0"/>
              </a:rPr>
              <a:t>What Can Go Into </a:t>
            </a:r>
            <a:r>
              <a:rPr lang="en-US" sz="36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Organic /</a:t>
            </a:r>
            <a:r>
              <a:rPr lang="en-US" sz="3600" dirty="0" smtClean="0">
                <a:latin typeface="Constantia" panose="02030602050306030303" pitchFamily="18" charset="0"/>
              </a:rPr>
              <a:t> </a:t>
            </a:r>
            <a:br>
              <a:rPr lang="en-US" sz="3600" dirty="0" smtClean="0">
                <a:latin typeface="Constantia" panose="02030602050306030303" pitchFamily="18" charset="0"/>
              </a:rPr>
            </a:br>
            <a:r>
              <a:rPr lang="en-US" sz="3600" dirty="0" smtClean="0">
                <a:latin typeface="Constantia" panose="02030602050306030303" pitchFamily="18" charset="0"/>
              </a:rPr>
              <a:t>Food Recycling Bin?</a:t>
            </a:r>
            <a:endParaRPr lang="en-US" sz="3600" dirty="0">
              <a:latin typeface="Constantia" panose="0203060205030603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0" y="1209977"/>
            <a:ext cx="5870965" cy="49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nstantia" panose="02030602050306030303" pitchFamily="18" charset="0"/>
              </a:rPr>
              <a:t>Food Recycling in Kitchens</a:t>
            </a:r>
            <a:endParaRPr lang="en-US" sz="4000" dirty="0">
              <a:latin typeface="Constantia" panose="02030602050306030303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91" y="1772920"/>
            <a:ext cx="3810000" cy="3390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66613"/>
            <a:ext cx="2886456" cy="1987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7" y="1266613"/>
            <a:ext cx="2540000" cy="209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7" y="3865880"/>
            <a:ext cx="3003176" cy="2042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74" y="3866526"/>
            <a:ext cx="2870382" cy="1915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06" y="4898683"/>
            <a:ext cx="21431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9F4214F7F83046B98D84FF32E44494" ma:contentTypeVersion="2" ma:contentTypeDescription="Create a new document." ma:contentTypeScope="" ma:versionID="4d655189490f956d74675fda8a8c5e48">
  <xsd:schema xmlns:xsd="http://www.w3.org/2001/XMLSchema" xmlns:xs="http://www.w3.org/2001/XMLSchema" xmlns:p="http://schemas.microsoft.com/office/2006/metadata/properties" xmlns:ns1="http://schemas.microsoft.com/sharepoint/v3" xmlns:ns2="17e58a64-9a02-4a44-8689-3f30d4ccb0d7" targetNamespace="http://schemas.microsoft.com/office/2006/metadata/properties" ma:root="true" ma:fieldsID="50a50b9cca5ad32959bb691ee96f042f" ns1:_="" ns2:_="">
    <xsd:import namespace="http://schemas.microsoft.com/sharepoint/v3"/>
    <xsd:import namespace="17e58a64-9a02-4a44-8689-3f30d4ccb0d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58a64-9a02-4a44-8689-3f30d4ccb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81CF5-54DC-4100-9C35-B330BFA53E5B}"/>
</file>

<file path=customXml/itemProps2.xml><?xml version="1.0" encoding="utf-8"?>
<ds:datastoreItem xmlns:ds="http://schemas.openxmlformats.org/officeDocument/2006/customXml" ds:itemID="{FE85165E-8EF1-4523-9DBD-5565102560C3}"/>
</file>

<file path=customXml/itemProps3.xml><?xml version="1.0" encoding="utf-8"?>
<ds:datastoreItem xmlns:ds="http://schemas.openxmlformats.org/officeDocument/2006/customXml" ds:itemID="{05AD02AA-B816-4982-B002-DC2F2EDB10AD}"/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281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Trebuchet MS</vt:lpstr>
      <vt:lpstr>Office Theme</vt:lpstr>
      <vt:lpstr>PowerPoint Presentation</vt:lpstr>
      <vt:lpstr>PowerPoint Presentation</vt:lpstr>
      <vt:lpstr>Common Dumpster Sizes</vt:lpstr>
      <vt:lpstr>PowerPoint Presentation</vt:lpstr>
      <vt:lpstr>Exemptions</vt:lpstr>
      <vt:lpstr> Reducing Organic Waste Generation </vt:lpstr>
      <vt:lpstr>Contact your hauler for information on food SCRAp/waste bin costs.</vt:lpstr>
      <vt:lpstr>What Can Go Into Organic /  Food Recycling Bin?</vt:lpstr>
      <vt:lpstr>Food Recycling in Kitchens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Organics Recycling Program</dc:title>
  <dc:creator>Zimmerman. Sharon</dc:creator>
  <cp:lastModifiedBy>Sagely. Richard</cp:lastModifiedBy>
  <cp:revision>55</cp:revision>
  <cp:lastPrinted>2018-09-10T15:23:54Z</cp:lastPrinted>
  <dcterms:created xsi:type="dcterms:W3CDTF">2016-01-12T15:44:50Z</dcterms:created>
  <dcterms:modified xsi:type="dcterms:W3CDTF">2018-09-27T18:34:07Z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0x010100F49F4214F7F83046B98D84FF32E44494</vt:lpwstr>
  </property>
</Properties>
</file>