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4" r:id="rId4"/>
    <p:sldId id="276" r:id="rId5"/>
    <p:sldId id="279" r:id="rId6"/>
    <p:sldId id="280" r:id="rId7"/>
    <p:sldId id="281" r:id="rId8"/>
    <p:sldId id="282" r:id="rId9"/>
    <p:sldId id="278" r:id="rId10"/>
    <p:sldId id="275" r:id="rId11"/>
    <p:sldId id="283" r:id="rId12"/>
    <p:sldId id="284" r:id="rId13"/>
    <p:sldId id="285" r:id="rId14"/>
    <p:sldId id="273" r:id="rId15"/>
    <p:sldId id="262" r:id="rId16"/>
    <p:sldId id="263" r:id="rId17"/>
    <p:sldId id="286" r:id="rId18"/>
    <p:sldId id="264" r:id="rId19"/>
    <p:sldId id="277" r:id="rId20"/>
    <p:sldId id="265" r:id="rId21"/>
    <p:sldId id="268" r:id="rId22"/>
    <p:sldId id="272" r:id="rId23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9463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D71A391-626B-4BA3-AB46-BFE42DCEF153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E8D2B0B-A237-4DF0-888F-B88A0AA6B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9E7CE75-C86D-4CDC-921E-1B05D1746E90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B4CBB59B-DCA8-48B4-917E-CFB025C37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8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B59B-DCA8-48B4-917E-CFB025C376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763724C-E7A2-4A6D-A4BD-CDB6C1C03172}" type="datetimeFigureOut">
              <a:rPr lang="en-US" smtClean="0"/>
              <a:pPr/>
              <a:t>6/17/2014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Highlights of </a:t>
            </a:r>
            <a:r>
              <a:rPr lang="en-US" b="1" dirty="0"/>
              <a:t>C</a:t>
            </a:r>
            <a:r>
              <a:rPr lang="en-US" b="1" dirty="0" smtClean="0"/>
              <a:t>hanges to</a:t>
            </a:r>
            <a:br>
              <a:rPr lang="en-US" b="1" dirty="0" smtClean="0"/>
            </a:br>
            <a:r>
              <a:rPr lang="en-US" b="1" dirty="0" smtClean="0"/>
              <a:t>Waste Collection Requirements</a:t>
            </a:r>
            <a:br>
              <a:rPr lang="en-US" b="1" dirty="0" smtClean="0"/>
            </a:br>
            <a:r>
              <a:rPr lang="en-US" b="1" dirty="0"/>
              <a:t>(2015 )</a:t>
            </a:r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Action steps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Dec-Jan: </a:t>
            </a:r>
          </a:p>
          <a:p>
            <a:pPr lvl="1"/>
            <a:r>
              <a:rPr lang="en-US" dirty="0" smtClean="0"/>
              <a:t>Brainstorming on needed improvements</a:t>
            </a:r>
          </a:p>
          <a:p>
            <a:pPr lvl="1"/>
            <a:r>
              <a:rPr lang="en-US" dirty="0" smtClean="0"/>
              <a:t>Unequal attempts at corrective action by industry</a:t>
            </a:r>
          </a:p>
          <a:p>
            <a:r>
              <a:rPr lang="en-US" dirty="0" smtClean="0"/>
              <a:t>Jan-May: SWA Code changes </a:t>
            </a:r>
          </a:p>
          <a:p>
            <a:r>
              <a:rPr lang="en-US" dirty="0" smtClean="0"/>
              <a:t>May-Aug: Revisions to Hauler Franchise Agreements for 2015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23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SWA Code 1.01: Diversion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1996, haulers required to meet 30% diversion requirement by 1999.  This was never met</a:t>
            </a:r>
          </a:p>
          <a:p>
            <a:r>
              <a:rPr lang="en-US" dirty="0" smtClean="0"/>
              <a:t>Haulers required to meet 25% diversion requirement January 2015, increasing 1% every quarter until 30% is reached</a:t>
            </a:r>
          </a:p>
          <a:p>
            <a:r>
              <a:rPr lang="en-US" dirty="0"/>
              <a:t>H</a:t>
            </a:r>
            <a:r>
              <a:rPr lang="en-US" dirty="0" smtClean="0"/>
              <a:t>aulers to pay a $20/ton Recycling Incentive Fee if requirement not met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2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SWA Code 1.01: Containers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Business owner to have containers adequately sized and serviced with adequate frequency for waste and recycling</a:t>
            </a:r>
          </a:p>
          <a:p>
            <a:r>
              <a:rPr lang="en-US" dirty="0" smtClean="0"/>
              <a:t>Containers must have tightly covered lids and contain odors (old) </a:t>
            </a:r>
          </a:p>
          <a:p>
            <a:r>
              <a:rPr lang="en-US" dirty="0" smtClean="0"/>
              <a:t>SWA may require container labeling with customer identifying information in designated regions, and may require locking mechanisms</a:t>
            </a:r>
          </a:p>
          <a:p>
            <a:r>
              <a:rPr lang="en-US" dirty="0" smtClean="0"/>
              <a:t>Bins must be labeled for recycling or waste, and free of graffiti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8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SWA Code 1.01: Containers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Violations may become the basis for enforcement actions</a:t>
            </a:r>
          </a:p>
          <a:p>
            <a:r>
              <a:rPr lang="en-US" dirty="0" smtClean="0"/>
              <a:t>Haulers may also be subjected to liquidated damages, which are spelled out in their Franchise Agreement with the SWA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74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/>
              <a:t>H</a:t>
            </a:r>
            <a:r>
              <a:rPr lang="en-US" sz="4000" b="1" dirty="0" smtClean="0"/>
              <a:t>auler Franchise Agreement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Diversion Requirement:</a:t>
            </a:r>
          </a:p>
          <a:p>
            <a:endParaRPr lang="en-US" dirty="0" smtClean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167783"/>
              </p:ext>
            </p:extLst>
          </p:nvPr>
        </p:nvGraphicFramePr>
        <p:xfrm>
          <a:off x="685800" y="2209803"/>
          <a:ext cx="7226300" cy="380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150"/>
                <a:gridCol w="3613150"/>
              </a:tblGrid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Recycling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Date</a:t>
                      </a:r>
                      <a:endParaRPr lang="en-US" dirty="0"/>
                    </a:p>
                  </a:txBody>
                  <a:tcPr/>
                </a:tc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January 1, 2015</a:t>
                      </a:r>
                      <a:endParaRPr lang="en-US" sz="2800" dirty="0"/>
                    </a:p>
                  </a:txBody>
                  <a:tcPr/>
                </a:tc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April 1, 2015</a:t>
                      </a:r>
                      <a:endParaRPr lang="en-US" sz="2800" dirty="0"/>
                    </a:p>
                  </a:txBody>
                  <a:tcPr/>
                </a:tc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July 1, 2015</a:t>
                      </a:r>
                      <a:endParaRPr lang="en-US" sz="2800" dirty="0"/>
                    </a:p>
                  </a:txBody>
                  <a:tcPr/>
                </a:tc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October 1, 2015</a:t>
                      </a:r>
                      <a:endParaRPr lang="en-US" sz="2800" dirty="0"/>
                    </a:p>
                  </a:txBody>
                  <a:tcPr/>
                </a:tc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January 1, 2016</a:t>
                      </a:r>
                      <a:endParaRPr lang="en-US" sz="2800" dirty="0"/>
                    </a:p>
                  </a:txBody>
                  <a:tcPr/>
                </a:tc>
              </a:tr>
              <a:tr h="5442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April 1, 2016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1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Hauler Franchise Agreement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Containers must have: </a:t>
            </a:r>
          </a:p>
          <a:p>
            <a:pPr lvl="1"/>
            <a:r>
              <a:rPr lang="en-US" dirty="0" smtClean="0"/>
              <a:t>company identification</a:t>
            </a:r>
          </a:p>
          <a:p>
            <a:pPr lvl="1"/>
            <a:r>
              <a:rPr lang="en-US" dirty="0" smtClean="0"/>
              <a:t>Type of material (waste/</a:t>
            </a:r>
            <a:r>
              <a:rPr lang="en-US" dirty="0" err="1" smtClean="0"/>
              <a:t>recyc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Serviced with adequate frequency</a:t>
            </a:r>
          </a:p>
          <a:p>
            <a:pPr lvl="1"/>
            <a:r>
              <a:rPr lang="en-US" dirty="0" smtClean="0"/>
              <a:t>Must prevent leakage</a:t>
            </a:r>
          </a:p>
          <a:p>
            <a:pPr lvl="1"/>
            <a:r>
              <a:rPr lang="en-US" dirty="0" smtClean="0"/>
              <a:t>Must be equipped with lids &amp; kept closed</a:t>
            </a:r>
          </a:p>
          <a:p>
            <a:pPr lvl="1"/>
            <a:r>
              <a:rPr lang="en-US" dirty="0" smtClean="0"/>
              <a:t>Provide sufficient capacity for materials</a:t>
            </a:r>
          </a:p>
          <a:p>
            <a:pPr lvl="1"/>
            <a:r>
              <a:rPr lang="en-US" dirty="0" smtClean="0"/>
              <a:t>Free of graffiti, cleaned and repainted as needed</a:t>
            </a: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87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Hauler Franchise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Central Business District, bins must be: </a:t>
            </a:r>
          </a:p>
          <a:p>
            <a:pPr lvl="1"/>
            <a:r>
              <a:rPr lang="en-US" dirty="0" smtClean="0"/>
              <a:t>Equipped with locking mechanism and kept locked when not being accessed</a:t>
            </a:r>
          </a:p>
          <a:p>
            <a:pPr lvl="1"/>
            <a:r>
              <a:rPr lang="en-US" dirty="0" smtClean="0"/>
              <a:t>Identify customer and address to which container is assigned</a:t>
            </a: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8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Hauler Franchise Agreement</a:t>
            </a:r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11149" b="3926"/>
          <a:stretch/>
        </p:blipFill>
        <p:spPr bwMode="auto">
          <a:xfrm>
            <a:off x="1093862" y="1143000"/>
            <a:ext cx="6678538" cy="53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106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Hauler Franchise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Deficiencies brought to the attention of SWA subjects Franchisee to liquidated damages:</a:t>
            </a:r>
          </a:p>
          <a:p>
            <a:pPr lvl="1"/>
            <a:r>
              <a:rPr lang="en-US" dirty="0" smtClean="0"/>
              <a:t>Franchisee has 72 hours to correct deficiency.</a:t>
            </a:r>
          </a:p>
          <a:p>
            <a:pPr lvl="1"/>
            <a:r>
              <a:rPr lang="en-US" dirty="0" smtClean="0"/>
              <a:t>If deficiency not correct, may subject Franchisee to enforcement action including termination of Franchise</a:t>
            </a: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6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Hauler Franchise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Table of Liquidated Damages: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13121"/>
              </p:ext>
            </p:extLst>
          </p:nvPr>
        </p:nvGraphicFramePr>
        <p:xfrm>
          <a:off x="779922" y="2209800"/>
          <a:ext cx="7162800" cy="3974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0107"/>
                <a:gridCol w="2192693"/>
              </a:tblGrid>
              <a:tr h="4606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On-Site Storage and Container Standard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Liquidated Damage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Broken or missing lock bar, when required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Broken or missing lock, when required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Broken or missing lid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Container graffiti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71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Bin is not properly labeled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98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Bin is overflowing, bin is leaking, material is spilling out of bin, or material is placed outside of bin on the ground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$250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61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Current </a:t>
            </a:r>
            <a:r>
              <a:rPr lang="en-US" sz="4000" b="1" dirty="0"/>
              <a:t>R</a:t>
            </a:r>
            <a:r>
              <a:rPr lang="en-US" sz="4000" b="1" dirty="0" smtClean="0"/>
              <a:t>egulatory Framework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 has limited ability to respond to complaints concerning cleanup of sites</a:t>
            </a:r>
          </a:p>
          <a:p>
            <a:r>
              <a:rPr lang="en-US" dirty="0" smtClean="0"/>
              <a:t>Limited ability to require waste haulers or customers to keep collection sites clean, encouraging illegal dumping</a:t>
            </a:r>
          </a:p>
          <a:p>
            <a:r>
              <a:rPr lang="en-US" dirty="0" smtClean="0"/>
              <a:t>Low commercial recycling rates (12%-24.5%)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07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Hauler Franchise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Franchisee abandons container, SWA may remove and dispose of container, and may charge Franchisee for removal and disposal of container</a:t>
            </a: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12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Hauler Franchise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 in promoting waste diversion</a:t>
            </a:r>
          </a:p>
          <a:p>
            <a:r>
              <a:rPr lang="en-US" dirty="0" smtClean="0"/>
              <a:t>Distribute outreach materials to their customers</a:t>
            </a: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72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Etienne Ozorak</a:t>
            </a:r>
          </a:p>
          <a:p>
            <a:pPr marL="0" indent="0">
              <a:buNone/>
            </a:pPr>
            <a:r>
              <a:rPr lang="en-US" dirty="0" smtClean="0"/>
              <a:t>WM Program Manager</a:t>
            </a:r>
          </a:p>
          <a:p>
            <a:pPr marL="0" indent="0">
              <a:buNone/>
            </a:pPr>
            <a:r>
              <a:rPr lang="en-US" dirty="0" smtClean="0"/>
              <a:t>ozorake@SacCounty.net</a:t>
            </a:r>
          </a:p>
          <a:p>
            <a:pPr marL="0" indent="0">
              <a:buNone/>
            </a:pPr>
            <a:r>
              <a:rPr lang="en-US" dirty="0" smtClean="0"/>
              <a:t>916-875-4115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Goals of Code Changes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appearance of areas used for storing and collecting materials</a:t>
            </a:r>
          </a:p>
          <a:p>
            <a:r>
              <a:rPr lang="en-US" dirty="0" smtClean="0"/>
              <a:t>Reduce incentives for illegal dumping</a:t>
            </a:r>
          </a:p>
          <a:p>
            <a:r>
              <a:rPr lang="en-US" dirty="0" smtClean="0"/>
              <a:t>Increase participation of waste collection industry in meeting State recycling goals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pic>
        <p:nvPicPr>
          <p:cNvPr id="102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:\Shared Folders\Planning\Restricted Access\SWA\SWA-2014\March Board\Dumpster Photos\IMG_97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39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Lids are open.  Recyclables and trash mixed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4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pic>
        <p:nvPicPr>
          <p:cNvPr id="102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W:\Shared Folders\Planning\Restricted Access\SWA\SWA-2014\March Board\Dumpster Photos\IMG_97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22947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 covered with graffiti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pic>
        <p:nvPicPr>
          <p:cNvPr id="102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99121"/>
            <a:ext cx="6680886" cy="44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4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pic>
        <p:nvPicPr>
          <p:cNvPr id="102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W:\Shared Folders\Planning\Restricted Access\SWA\SWA-2014\March Board\Dumpster Photos\IMG_975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1"/>
            <a:ext cx="7094801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Bins overflowing and uncovered.  Litter around bins.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7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pic>
        <p:nvPicPr>
          <p:cNvPr id="1026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486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Bins overflowing and uncovered.  Litter around bins.</a:t>
            </a:r>
            <a:endParaRPr lang="en-US" dirty="0"/>
          </a:p>
        </p:txBody>
      </p:sp>
      <p:pic>
        <p:nvPicPr>
          <p:cNvPr id="3" name="Picture 2" descr="C:\Users\ozorake\AppData\Local\Microsoft\Windows\Temporary Internet Files\Content.Outlook\KCZPIIZ5\P608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3247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0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Notes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Approx. 80% of collection sites are well-maintained</a:t>
            </a:r>
          </a:p>
          <a:p>
            <a:r>
              <a:rPr lang="en-US" dirty="0" smtClean="0"/>
              <a:t>Enforcement of new requirements will only be taken on sites/issues that are reported to the SWA</a:t>
            </a:r>
            <a:endParaRPr lang="en-US" dirty="0"/>
          </a:p>
        </p:txBody>
      </p:sp>
      <p:pic>
        <p:nvPicPr>
          <p:cNvPr id="5" name="Picture 2" descr="New SWA Logo Large 20040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794236"/>
            <a:ext cx="1231900" cy="106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679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9F4214F7F83046B98D84FF32E44494" ma:contentTypeVersion="2" ma:contentTypeDescription="Create a new document." ma:contentTypeScope="" ma:versionID="4d655189490f956d74675fda8a8c5e48">
  <xsd:schema xmlns:xsd="http://www.w3.org/2001/XMLSchema" xmlns:xs="http://www.w3.org/2001/XMLSchema" xmlns:p="http://schemas.microsoft.com/office/2006/metadata/properties" xmlns:ns1="http://schemas.microsoft.com/sharepoint/v3" xmlns:ns2="17e58a64-9a02-4a44-8689-3f30d4ccb0d7" targetNamespace="http://schemas.microsoft.com/office/2006/metadata/properties" ma:root="true" ma:fieldsID="50a50b9cca5ad32959bb691ee96f042f" ns1:_="" ns2:_="">
    <xsd:import namespace="http://schemas.microsoft.com/sharepoint/v3"/>
    <xsd:import namespace="17e58a64-9a02-4a44-8689-3f30d4ccb0d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58a64-9a02-4a44-8689-3f30d4ccb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F9997D-0FB0-4E14-8E07-9D7F919F5DDF}"/>
</file>

<file path=customXml/itemProps2.xml><?xml version="1.0" encoding="utf-8"?>
<ds:datastoreItem xmlns:ds="http://schemas.openxmlformats.org/officeDocument/2006/customXml" ds:itemID="{91F1A023-E105-455A-BDD7-2DB82F086CF5}"/>
</file>

<file path=customXml/itemProps3.xml><?xml version="1.0" encoding="utf-8"?>
<ds:datastoreItem xmlns:ds="http://schemas.openxmlformats.org/officeDocument/2006/customXml" ds:itemID="{CC69C5E1-4D5A-46C7-8838-C06BCEF5B4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613</Words>
  <Application>Microsoft Office PowerPoint</Application>
  <PresentationFormat>On-screen Show (4:3)</PresentationFormat>
  <Paragraphs>100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</vt:lpstr>
      <vt:lpstr>Highlights of Changes to Waste Collection Requirements (2015 )</vt:lpstr>
      <vt:lpstr>Current Regulatory Framework</vt:lpstr>
      <vt:lpstr>Goals of Code Changes</vt:lpstr>
      <vt:lpstr>Goals</vt:lpstr>
      <vt:lpstr>Goals</vt:lpstr>
      <vt:lpstr>Goals</vt:lpstr>
      <vt:lpstr>Goals</vt:lpstr>
      <vt:lpstr>Goals</vt:lpstr>
      <vt:lpstr>Notes</vt:lpstr>
      <vt:lpstr>Action steps</vt:lpstr>
      <vt:lpstr>SWA Code 1.01: Diversion</vt:lpstr>
      <vt:lpstr>SWA Code 1.01: Containers</vt:lpstr>
      <vt:lpstr>SWA Code 1.01: Containers</vt:lpstr>
      <vt:lpstr>Hauler Franchise Agreement</vt:lpstr>
      <vt:lpstr>Hauler Franchise Agreement</vt:lpstr>
      <vt:lpstr>Hauler Franchise Agreement</vt:lpstr>
      <vt:lpstr>Hauler Franchise Agreement</vt:lpstr>
      <vt:lpstr>Hauler Franchise Agreement</vt:lpstr>
      <vt:lpstr>Hauler Franchise Agreement</vt:lpstr>
      <vt:lpstr>Hauler Franchise Agreement</vt:lpstr>
      <vt:lpstr>Hauler Franchise Agreement</vt:lpstr>
      <vt:lpstr>Questions?</vt:lpstr>
    </vt:vector>
  </TitlesOfParts>
  <Company>Sacramento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 2015 Franchise Agreement (Proposed)</dc:title>
  <dc:creator>Ozorak. Etienne</dc:creator>
  <cp:lastModifiedBy>Ozorak. Etienne</cp:lastModifiedBy>
  <cp:revision>28</cp:revision>
  <cp:lastPrinted>2014-06-17T15:43:26Z</cp:lastPrinted>
  <dcterms:created xsi:type="dcterms:W3CDTF">2014-05-13T22:32:55Z</dcterms:created>
  <dcterms:modified xsi:type="dcterms:W3CDTF">2014-06-17T15:49:16Z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0x010100F49F4214F7F83046B98D84FF32E44494</vt:lpwstr>
  </property>
</Properties>
</file>